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3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A8BA-B840-4576-AA85-51490EA19E4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E315-1915-466A-90B4-4BFA663C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2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A8BA-B840-4576-AA85-51490EA19E4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E315-1915-466A-90B4-4BFA663C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8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A8BA-B840-4576-AA85-51490EA19E4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E315-1915-466A-90B4-4BFA663C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4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A8BA-B840-4576-AA85-51490EA19E4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E315-1915-466A-90B4-4BFA663C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39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A8BA-B840-4576-AA85-51490EA19E4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E315-1915-466A-90B4-4BFA663C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6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A8BA-B840-4576-AA85-51490EA19E4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E315-1915-466A-90B4-4BFA663C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03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A8BA-B840-4576-AA85-51490EA19E4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E315-1915-466A-90B4-4BFA663C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9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A8BA-B840-4576-AA85-51490EA19E4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E315-1915-466A-90B4-4BFA663C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3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A8BA-B840-4576-AA85-51490EA19E4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E315-1915-466A-90B4-4BFA663C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5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A8BA-B840-4576-AA85-51490EA19E4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E315-1915-466A-90B4-4BFA663C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5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A8BA-B840-4576-AA85-51490EA19E4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E315-1915-466A-90B4-4BFA663C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0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A8BA-B840-4576-AA85-51490EA19E4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9E315-1915-466A-90B4-4BFA663C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18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411"/>
            <a:ext cx="12192000" cy="7289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8809" y="2425854"/>
            <a:ext cx="4489173" cy="876093"/>
          </a:xfrm>
        </p:spPr>
        <p:txBody>
          <a:bodyPr>
            <a:noAutofit/>
          </a:bodyPr>
          <a:lstStyle/>
          <a:p>
            <a:pPr algn="l"/>
            <a:r>
              <a:rPr lang="ru-RU" sz="4400" b="1" dirty="0" err="1" smtClean="0">
                <a:solidFill>
                  <a:schemeClr val="bg1"/>
                </a:solidFill>
                <a:latin typeface="Vetrino" pitchFamily="50" charset="0"/>
              </a:rPr>
              <a:t>Агротуризм</a:t>
            </a:r>
            <a:endParaRPr lang="ru-RU" sz="4400" b="1" dirty="0">
              <a:solidFill>
                <a:schemeClr val="bg1"/>
              </a:solidFill>
              <a:latin typeface="Vetrino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8018" y="382989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Vetrino" pitchFamily="50" charset="0"/>
              </a:rPr>
              <a:t>меры поддержки </a:t>
            </a:r>
            <a:br>
              <a:rPr lang="ru-RU" sz="3200" b="1" dirty="0">
                <a:solidFill>
                  <a:schemeClr val="bg1"/>
                </a:solidFill>
                <a:latin typeface="Vetrino" pitchFamily="50" charset="0"/>
              </a:rPr>
            </a:br>
            <a:r>
              <a:rPr lang="ru-RU" sz="3200" b="1" dirty="0">
                <a:solidFill>
                  <a:schemeClr val="bg1"/>
                </a:solidFill>
                <a:latin typeface="Vetrino" pitchFamily="50" charset="0"/>
              </a:rPr>
              <a:t>и опыт реализации проектов в Челябинской области</a:t>
            </a:r>
            <a:endParaRPr lang="ru-RU" sz="3200" dirty="0">
              <a:latin typeface="Vetrin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2" y="1923583"/>
            <a:ext cx="2788326" cy="2788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0444" y="4664498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Сайт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14" y="1970994"/>
            <a:ext cx="2812772" cy="28127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6367" y="4663962"/>
            <a:ext cx="1299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ВКонтакте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07" y="2030628"/>
            <a:ext cx="2693504" cy="26935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27437" y="4664498"/>
            <a:ext cx="113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Telegram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4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7416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Vetrino" pitchFamily="50" charset="0"/>
              </a:rPr>
              <a:t>Влияние сельского туризма на развитие сельских территорий </a:t>
            </a:r>
            <a:endParaRPr lang="ru-RU" sz="3200" dirty="0">
              <a:solidFill>
                <a:schemeClr val="bg1"/>
              </a:solidFill>
              <a:latin typeface="Vetrino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748087"/>
            <a:ext cx="137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Государство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1876" y="17887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Бизнес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0023" y="1791326"/>
            <a:ext cx="220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Сельское население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2921" y="2237943"/>
            <a:ext cx="3751853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Социально-экономическое развитие муниципальных образований и увеличение налоговых поступлений в бюджет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Сбалансированная система расселения граждан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Инфраструктурное развитие</a:t>
            </a:r>
          </a:p>
          <a:p>
            <a:pPr>
              <a:lnSpc>
                <a:spcPct val="70000"/>
              </a:lnSpc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Продвижение региональных брендов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1876" y="2279039"/>
            <a:ext cx="3169307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Создание условий для получения дополнительного дохода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Развитие кадрового потенциала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Создание условий для инвестирования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Информационная поддержка от государства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0023" y="2279039"/>
            <a:ext cx="305876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Рост занятости и увеличение дохода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Гармоничное развитие личности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Удовлетворенность жизнью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Развитие новых интересов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Поиск новых возможностей для деятельности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198" y="4569864"/>
            <a:ext cx="143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Общие цели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198" y="4990492"/>
            <a:ext cx="3151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Повышение доходности малых товаропроизводителей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4774" y="5945636"/>
            <a:ext cx="3376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Развитие сельской туристской инфраструктуры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4774" y="4999222"/>
            <a:ext cx="3505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Популяризация сельского образа жизни и организации бизнеса в сфере сельского хозяйства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5730192"/>
            <a:ext cx="3606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Приобщение туристов к традиционному укладу жизни и обычаям народов РФ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072736">
            <a:off x="8076614" y="1915195"/>
            <a:ext cx="3223414" cy="2247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1041810">
            <a:off x="5062084" y="3737054"/>
            <a:ext cx="3546599" cy="2477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22" y="477636"/>
            <a:ext cx="10515600" cy="7381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Vetrino" pitchFamily="50" charset="0"/>
              </a:rPr>
              <a:t>Предпочтения туристов</a:t>
            </a:r>
            <a:endParaRPr lang="ru-RU" sz="3200" dirty="0">
              <a:solidFill>
                <a:schemeClr val="bg1"/>
              </a:solidFill>
              <a:latin typeface="Vetrino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8322" y="1698022"/>
            <a:ext cx="6096000" cy="40777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b="1" kern="100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83%</a:t>
            </a:r>
            <a:r>
              <a:rPr lang="ru-RU" sz="2000" kern="100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 дегустация фермерской продукции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b="1" kern="100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72%</a:t>
            </a:r>
            <a:r>
              <a:rPr lang="ru-RU" sz="2000" kern="100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 дегустация фермерских продуктов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b="1" kern="100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63%</a:t>
            </a:r>
            <a:r>
              <a:rPr lang="ru-RU" sz="2000" kern="100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 дегустация напитков (вино, пиво)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b="1" kern="100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63% </a:t>
            </a:r>
            <a:r>
              <a:rPr lang="ru-RU" sz="2000" kern="100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сбор грибов и ягод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b="1" kern="100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62%</a:t>
            </a:r>
            <a:r>
              <a:rPr lang="ru-RU" sz="2000" kern="100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 конная прогулка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b="1" kern="100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60%</a:t>
            </a:r>
            <a:r>
              <a:rPr lang="ru-RU" sz="2000" kern="100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 кормление животных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b="1" kern="100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63%</a:t>
            </a:r>
            <a:r>
              <a:rPr lang="ru-RU" sz="2000" kern="100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 сбор винограда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b="1" kern="100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62%</a:t>
            </a:r>
            <a:r>
              <a:rPr lang="ru-RU" sz="2000" kern="100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 контактная ферма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b="1" kern="100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60%</a:t>
            </a:r>
            <a:r>
              <a:rPr lang="ru-RU" sz="2000" kern="100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 рыбалка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079">
            <a:off x="5320610" y="3966077"/>
            <a:ext cx="3029551" cy="20195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9958">
            <a:off x="8360080" y="2122332"/>
            <a:ext cx="2718707" cy="181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4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356" y="65914"/>
            <a:ext cx="10184296" cy="13255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trino" pitchFamily="50" charset="0"/>
              </a:rPr>
              <a:t>Включение в существующие туристические маршруты</a:t>
            </a:r>
            <a:endParaRPr lang="ru-RU" sz="2400" dirty="0">
              <a:solidFill>
                <a:schemeClr val="bg1"/>
              </a:solidFill>
              <a:latin typeface="Vetrino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 b="20145"/>
          <a:stretch/>
        </p:blipFill>
        <p:spPr>
          <a:xfrm>
            <a:off x="2492623" y="1391477"/>
            <a:ext cx="7067605" cy="507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1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Vetrino" pitchFamily="50" charset="0"/>
              </a:rPr>
              <a:t>Подходящие земельные участки для объектов </a:t>
            </a:r>
            <a:r>
              <a:rPr lang="ru-RU" sz="3200" dirty="0" err="1" smtClean="0">
                <a:solidFill>
                  <a:schemeClr val="bg1"/>
                </a:solidFill>
                <a:latin typeface="Vetrino" pitchFamily="50" charset="0"/>
              </a:rPr>
              <a:t>агротуризма</a:t>
            </a:r>
            <a:endParaRPr lang="ru-RU" sz="3200" dirty="0">
              <a:solidFill>
                <a:schemeClr val="bg1"/>
              </a:solidFill>
              <a:latin typeface="Vetrino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199" y="1690688"/>
            <a:ext cx="10850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Разъяснения Департамента земельной политики, имущественных отношений и госсобственности Минсельхоза России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197" y="2337019"/>
            <a:ext cx="10197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Под </a:t>
            </a:r>
            <a:r>
              <a:rPr lang="ru-RU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сельским туризмом понимается </a:t>
            </a:r>
            <a:r>
              <a:rPr lang="ru-RU" b="1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туризм, предусматривающий посещение сельской местности</a:t>
            </a:r>
            <a:r>
              <a:rPr lang="ru-RU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, малых городов с численностью населения до </a:t>
            </a:r>
            <a:r>
              <a:rPr lang="ru-RU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30 тыс. </a:t>
            </a:r>
            <a:r>
              <a:rPr lang="ru-RU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человек в целях отдыха, приобщения к традиционному укладу жизни и обычаям народов </a:t>
            </a:r>
            <a:r>
              <a:rPr lang="ru-RU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РФ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197" y="3306515"/>
            <a:ext cx="10197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Земли СХН могут использоваться  для оказания услуг </a:t>
            </a:r>
            <a:r>
              <a:rPr lang="ru-RU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в сфере сельского туризма с временным размещением туристов  в жилых домах, входящих в состав имущества фермерского хозяйства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196" y="4070819"/>
            <a:ext cx="10515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состав земель населенных пунктов могут входить земельные участки, </a:t>
            </a:r>
            <a:r>
              <a:rPr lang="ru-RU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отнесенные </a:t>
            </a:r>
            <a:br>
              <a:rPr lang="ru-RU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к </a:t>
            </a:r>
            <a:r>
              <a:rPr lang="ru-RU" b="1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рекреационным территориальным зонам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196" y="4835123"/>
            <a:ext cx="10283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состав территориальных зон, устанавливаемых в границах населенных пунктов, могут включаться </a:t>
            </a:r>
            <a:r>
              <a:rPr lang="ru-RU" b="1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зоны сельскохозяйственного использования</a:t>
            </a:r>
            <a:r>
              <a:rPr lang="ru-RU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196" y="5507047"/>
            <a:ext cx="10283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Рекреационное назначение могут также иметь земли </a:t>
            </a:r>
            <a:r>
              <a:rPr lang="ru-RU" b="1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особо охраняемых территорий в составе категории земель «земли особо охраняемых территорий объектов»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2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8289233" y="1809956"/>
            <a:ext cx="3379305" cy="4459519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Vetrino" pitchFamily="50" charset="0"/>
              </a:rPr>
              <a:t>Система мер государственной поддержки </a:t>
            </a:r>
            <a:r>
              <a:rPr lang="ru-RU" sz="3200" dirty="0" err="1">
                <a:solidFill>
                  <a:schemeClr val="bg1"/>
                </a:solidFill>
                <a:latin typeface="Vetrino" pitchFamily="50" charset="0"/>
              </a:rPr>
              <a:t>а</a:t>
            </a:r>
            <a:r>
              <a:rPr lang="ru-RU" sz="3200" dirty="0" err="1" smtClean="0">
                <a:solidFill>
                  <a:schemeClr val="bg1"/>
                </a:solidFill>
                <a:latin typeface="Vetrino" pitchFamily="50" charset="0"/>
              </a:rPr>
              <a:t>гротуризма</a:t>
            </a:r>
            <a:endParaRPr lang="ru-RU" sz="3200" dirty="0">
              <a:solidFill>
                <a:schemeClr val="bg1"/>
              </a:solidFill>
              <a:latin typeface="Vetrino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006600"/>
            <a:ext cx="330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1. Поддержка СХТП н развитие туристской инфраструктуры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5000" y="2006599"/>
            <a:ext cx="330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2. Поддержка СХТП н развитие производственной базы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802717"/>
            <a:ext cx="330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bg1"/>
                </a:solidFill>
              </a:rPr>
              <a:t>Грантовая</a:t>
            </a:r>
            <a:r>
              <a:rPr lang="ru-RU" sz="1600" dirty="0" smtClean="0">
                <a:solidFill>
                  <a:schemeClr val="bg1"/>
                </a:solidFill>
              </a:rPr>
              <a:t> поддержка «</a:t>
            </a:r>
            <a:r>
              <a:rPr lang="ru-RU" sz="1600" dirty="0" err="1" smtClean="0">
                <a:solidFill>
                  <a:schemeClr val="bg1"/>
                </a:solidFill>
              </a:rPr>
              <a:t>Агротуризм</a:t>
            </a:r>
            <a:r>
              <a:rPr lang="ru-RU" sz="1600" dirty="0" smtClean="0">
                <a:solidFill>
                  <a:schemeClr val="bg1"/>
                </a:solidFill>
              </a:rPr>
              <a:t>»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Меры поддержки туризма Минэкономразвития России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Госпрограмма комплексного развития сельских территорий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5000" y="2802717"/>
            <a:ext cx="330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Адресные меры поддержки малого агробизнеса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Меры поддержки МСП Минэкономразвития России на развитие производств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Региональные меры поддержки АПК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226877"/>
            <a:ext cx="330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3. Иные источники финансирования (гранты, конкурсы, нац. премии и т.д.)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43264" y="2087787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2026 (план)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74051" y="2732895"/>
            <a:ext cx="2751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Грант «</a:t>
            </a:r>
            <a:r>
              <a:rPr lang="ru-RU" sz="1600" b="1" dirty="0" err="1" smtClean="0">
                <a:solidFill>
                  <a:schemeClr val="bg1"/>
                </a:solidFill>
              </a:rPr>
              <a:t>Агротуризм</a:t>
            </a: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Акцент на создание средств размещения и объектов показа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4051" y="4039716"/>
            <a:ext cx="3292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Субсидии на создание сельской туристской инфраструктуры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Акцент на развитие инфраструктуры, благоустройство прилегающих территорий, оборудование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1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075407" y="2305878"/>
            <a:ext cx="2613009" cy="253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67784" y="2314568"/>
            <a:ext cx="2438894" cy="253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59802" y="2323535"/>
            <a:ext cx="2399494" cy="253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1820" y="2305878"/>
            <a:ext cx="2399494" cy="253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618" y="411844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Vetrino" pitchFamily="50" charset="0"/>
              </a:rPr>
              <a:t>Реализованные проекты по </a:t>
            </a:r>
            <a:r>
              <a:rPr lang="ru-RU" sz="3200" dirty="0" err="1" smtClean="0">
                <a:solidFill>
                  <a:schemeClr val="bg1"/>
                </a:solidFill>
                <a:latin typeface="Vetrino" pitchFamily="50" charset="0"/>
              </a:rPr>
              <a:t>агротуризму</a:t>
            </a:r>
            <a:endParaRPr lang="ru-RU" sz="3200" dirty="0">
              <a:solidFill>
                <a:schemeClr val="bg1"/>
              </a:solidFill>
              <a:latin typeface="Vetrino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1546" y="4919590"/>
            <a:ext cx="2964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600" kern="100" dirty="0" err="1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Туркомплекс</a:t>
            </a:r>
            <a:r>
              <a:rPr lang="ru-RU" sz="1600" kern="100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 </a:t>
            </a:r>
            <a:r>
              <a:rPr lang="ru-RU" sz="1600" kern="100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«Рыбное место»  </a:t>
            </a:r>
            <a:endParaRPr lang="ru-RU" sz="1600" kern="100" dirty="0" smtClean="0">
              <a:solidFill>
                <a:schemeClr val="bg1"/>
              </a:solidFill>
              <a:ea typeface="Aptos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1600" kern="100" dirty="0" err="1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Чебаркульский</a:t>
            </a:r>
            <a:r>
              <a:rPr lang="ru-RU" sz="1600" kern="100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 район</a:t>
            </a:r>
            <a:endParaRPr lang="ru-RU" sz="1600" kern="100" dirty="0">
              <a:solidFill>
                <a:schemeClr val="bg1"/>
              </a:solidFill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9717" y="4919590"/>
            <a:ext cx="2942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600" kern="100" dirty="0" err="1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Экопарк</a:t>
            </a:r>
            <a:r>
              <a:rPr lang="ru-RU" sz="1600" kern="100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 «Семейное подворье»</a:t>
            </a:r>
          </a:p>
          <a:p>
            <a:pPr lvl="0" algn="ctr">
              <a:spcAft>
                <a:spcPts val="0"/>
              </a:spcAft>
            </a:pPr>
            <a:r>
              <a:rPr lang="ru-RU" sz="1600" kern="100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Сосновский район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63619" y="4919590"/>
            <a:ext cx="2438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kern="100" dirty="0" err="1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Этноцентр</a:t>
            </a:r>
            <a:r>
              <a:rPr lang="ru-RU" sz="1600" kern="100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 «</a:t>
            </a:r>
            <a:r>
              <a:rPr lang="ru-RU" sz="1600" kern="100" dirty="0" err="1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Тамыр</a:t>
            </a:r>
            <a:r>
              <a:rPr lang="ru-RU" sz="1600" kern="100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»</a:t>
            </a:r>
          </a:p>
          <a:p>
            <a:pPr lvl="0" algn="ctr"/>
            <a:r>
              <a:rPr lang="ru-RU" sz="1600" kern="100" dirty="0" err="1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Аргаяшский</a:t>
            </a:r>
            <a:r>
              <a:rPr lang="ru-RU" sz="1600" kern="100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 район</a:t>
            </a:r>
            <a:endParaRPr lang="ru-RU" sz="1600" kern="100" dirty="0">
              <a:solidFill>
                <a:schemeClr val="bg1"/>
              </a:solidFill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819" y="4919590"/>
            <a:ext cx="2560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600" kern="100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Осетровая ферма «Фишка» </a:t>
            </a:r>
          </a:p>
          <a:p>
            <a:pPr lvl="0" algn="ctr">
              <a:spcAft>
                <a:spcPts val="0"/>
              </a:spcAft>
            </a:pPr>
            <a:r>
              <a:rPr lang="ru-RU" sz="1600" kern="100" dirty="0" err="1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Кунашакский</a:t>
            </a:r>
            <a:r>
              <a:rPr lang="ru-RU" sz="1600" kern="100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 район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colorTemperature colorTemp="9021"/>
                    </a14:imgEffect>
                    <a14:imgEffect>
                      <a14:saturation sat="111000"/>
                    </a14:imgEffect>
                    <a14:imgEffect>
                      <a14:brightnessContrast bright="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74" t="25189" r="3896" b="32442"/>
          <a:stretch/>
        </p:blipFill>
        <p:spPr>
          <a:xfrm>
            <a:off x="858078" y="2484227"/>
            <a:ext cx="2014275" cy="2195512"/>
          </a:xfrm>
          <a:prstGeom prst="round2DiagRect">
            <a:avLst>
              <a:gd name="adj1" fmla="val 0"/>
              <a:gd name="adj2" fmla="val 0"/>
            </a:avLst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3" b="35732"/>
          <a:stretch/>
        </p:blipFill>
        <p:spPr>
          <a:xfrm>
            <a:off x="9296358" y="2485834"/>
            <a:ext cx="2172920" cy="2195512"/>
          </a:xfrm>
          <a:prstGeom prst="roundRect">
            <a:avLst>
              <a:gd name="adj" fmla="val 0"/>
            </a:avLst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9" b="10413"/>
          <a:stretch/>
        </p:blipFill>
        <p:spPr>
          <a:xfrm>
            <a:off x="3654132" y="2476869"/>
            <a:ext cx="2060470" cy="22002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266"/>
          <a:stretch/>
        </p:blipFill>
        <p:spPr>
          <a:xfrm flipH="1">
            <a:off x="6433881" y="2474968"/>
            <a:ext cx="2066941" cy="219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2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93505" y="1806198"/>
            <a:ext cx="3758008" cy="3677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74765" cy="132556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Vetrino" pitchFamily="50" charset="0"/>
              </a:rPr>
              <a:t>Меры поддержки центра «Мой бизнес» при реализации проектов по </a:t>
            </a:r>
            <a:r>
              <a:rPr lang="ru-RU" sz="3200" dirty="0" err="1">
                <a:solidFill>
                  <a:schemeClr val="bg1"/>
                </a:solidFill>
                <a:latin typeface="Vetrino" pitchFamily="50" charset="0"/>
              </a:rPr>
              <a:t>а</a:t>
            </a:r>
            <a:r>
              <a:rPr lang="ru-RU" sz="3200" dirty="0" err="1" smtClean="0">
                <a:solidFill>
                  <a:schemeClr val="bg1"/>
                </a:solidFill>
                <a:latin typeface="Vetrino" pitchFamily="50" charset="0"/>
              </a:rPr>
              <a:t>гротуризму</a:t>
            </a:r>
            <a:endParaRPr lang="ru-RU" sz="3200" dirty="0">
              <a:solidFill>
                <a:schemeClr val="bg1"/>
              </a:solidFill>
              <a:latin typeface="Vetrino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0870" y="1863169"/>
            <a:ext cx="5025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kern="100" dirty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Консультация и подбор мер </a:t>
            </a:r>
            <a:r>
              <a:rPr lang="ru-RU" sz="2000" kern="100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поддержки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870" y="2664077"/>
            <a:ext cx="52743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ru-RU" sz="2000" kern="100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2. Оценка возможности использования земельного участка для реализации проектов по </a:t>
            </a:r>
            <a:r>
              <a:rPr lang="ru-RU" sz="2000" kern="100" dirty="0" err="1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агротуризму</a:t>
            </a:r>
            <a:r>
              <a:rPr lang="ru-RU" sz="2000" kern="100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 и консультация кадастрового инженера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00870" y="4318579"/>
            <a:ext cx="5661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ru-RU" sz="2000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3. Подготовка проекта и заявочной документации для участия в </a:t>
            </a:r>
            <a:r>
              <a:rPr lang="ru-RU" sz="2000" dirty="0" err="1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грантовой</a:t>
            </a:r>
            <a:r>
              <a:rPr lang="ru-RU" sz="2000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 поддержке (</a:t>
            </a:r>
            <a:r>
              <a:rPr lang="ru-RU" sz="2000" dirty="0" err="1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 smtClean="0">
                <a:solidFill>
                  <a:schemeClr val="bg1"/>
                </a:solidFill>
                <a:ea typeface="Aptos"/>
                <a:cs typeface="Times New Roman" panose="02020603050405020304" pitchFamily="18" charset="0"/>
              </a:rPr>
              <a:t>)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6"/>
          <a:stretch/>
        </p:blipFill>
        <p:spPr>
          <a:xfrm>
            <a:off x="1173324" y="2063224"/>
            <a:ext cx="3198369" cy="30775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52"/>
          <a:stretch/>
        </p:blipFill>
        <p:spPr>
          <a:xfrm>
            <a:off x="10178468" y="5804452"/>
            <a:ext cx="2545359" cy="8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3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846418"/>
            <a:ext cx="2836835" cy="837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3100" dirty="0">
                <a:solidFill>
                  <a:schemeClr val="bg1"/>
                </a:solidFill>
                <a:latin typeface="Circe Bold" panose="020B0602020203020203" pitchFamily="34" charset="-52"/>
              </a:rPr>
              <a:t>Развивайте</a:t>
            </a:r>
          </a:p>
          <a:p>
            <a:pPr>
              <a:lnSpc>
                <a:spcPct val="75000"/>
              </a:lnSpc>
            </a:pPr>
            <a:r>
              <a:rPr lang="ru-RU" sz="3100" dirty="0">
                <a:solidFill>
                  <a:schemeClr val="bg1"/>
                </a:solidFill>
                <a:latin typeface="Circe Bold" panose="020B0602020203020203" pitchFamily="34" charset="-52"/>
              </a:rPr>
              <a:t>бизнес с нами!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3037011"/>
            <a:ext cx="1958649" cy="317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dirty="0">
                <a:solidFill>
                  <a:schemeClr val="bg1"/>
                </a:solidFill>
                <a:latin typeface="Circe Bold" panose="020B0602020203020203" pitchFamily="34" charset="-52"/>
              </a:rPr>
              <a:t>8-800-350-24-74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3689956"/>
            <a:ext cx="42429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irce Bold" panose="020B0602020203020203" pitchFamily="34" charset="-52"/>
              </a:rPr>
              <a:t>г. Челябинск, ул. Российская, д. 110, к. 1 (2 этаж)</a:t>
            </a:r>
          </a:p>
          <a:p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г. Магнитогорск, пр. Ленина, д. 70 (3 этаж)</a:t>
            </a:r>
          </a:p>
          <a:p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г. Златоуст, пр. Гагарина, 3 </a:t>
            </a:r>
            <a:r>
              <a:rPr lang="ru-RU" sz="1400" dirty="0" err="1">
                <a:solidFill>
                  <a:schemeClr val="bg1"/>
                </a:solidFill>
                <a:latin typeface="Circe" panose="020B0502020203020203" pitchFamily="34" charset="-52"/>
              </a:rPr>
              <a:t>мкр</a:t>
            </a:r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, д. 43 (3 этаж)</a:t>
            </a:r>
          </a:p>
          <a:p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г. Кыштым, ул. Калинина, д. 201 (3 этаж)</a:t>
            </a:r>
          </a:p>
          <a:p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г. </a:t>
            </a:r>
            <a:r>
              <a:rPr lang="ru-RU" sz="1400" dirty="0" err="1">
                <a:solidFill>
                  <a:schemeClr val="bg1"/>
                </a:solidFill>
                <a:latin typeface="Circe" panose="020B0502020203020203" pitchFamily="34" charset="-52"/>
              </a:rPr>
              <a:t>Южноуральск</a:t>
            </a:r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, ул. Космонавтов, д. 13</a:t>
            </a:r>
          </a:p>
          <a:p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г. Миасс, ул. Романенко, д. 50 (1 этаж)</a:t>
            </a:r>
          </a:p>
          <a:p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г. </a:t>
            </a:r>
            <a:r>
              <a:rPr lang="ru-RU" sz="1400" dirty="0" err="1">
                <a:solidFill>
                  <a:schemeClr val="bg1"/>
                </a:solidFill>
                <a:latin typeface="Circe" panose="020B0502020203020203" pitchFamily="34" charset="-52"/>
              </a:rPr>
              <a:t>Сатка</a:t>
            </a:r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, ул. Ленина, д. 1</a:t>
            </a:r>
          </a:p>
          <a:p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г. Верхний Уфалей, ул. Ленина, д. 129</a:t>
            </a:r>
          </a:p>
          <a:p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г. Карталы, ул. Пушкина, д. 15/4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52" y="0"/>
            <a:ext cx="5971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681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588</Words>
  <Application>Microsoft Office PowerPoint</Application>
  <PresentationFormat>Широкоэкранный</PresentationFormat>
  <Paragraphs>99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Circe</vt:lpstr>
      <vt:lpstr>Circe Bold</vt:lpstr>
      <vt:lpstr>Times New Roman</vt:lpstr>
      <vt:lpstr>Vetrino</vt:lpstr>
      <vt:lpstr>Тема Office</vt:lpstr>
      <vt:lpstr>Агротуризм</vt:lpstr>
      <vt:lpstr>Влияние сельского туризма на развитие сельских территорий </vt:lpstr>
      <vt:lpstr>Предпочтения туристов</vt:lpstr>
      <vt:lpstr>Включение в существующие туристические маршруты</vt:lpstr>
      <vt:lpstr>Подходящие земельные участки для объектов агротуризма</vt:lpstr>
      <vt:lpstr>Система мер государственной поддержки агротуризма</vt:lpstr>
      <vt:lpstr>Реализованные проекты по агротуризму</vt:lpstr>
      <vt:lpstr>Меры поддержки центра «Мой бизнес» при реализации проектов по агротуризму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Агротуризм: меры поддержки центра «Мой бизнес» и опыт реализации проектов в Челябинской области</dc:title>
  <dc:creator>Мой бизнес</dc:creator>
  <cp:lastModifiedBy>Мой бизнес</cp:lastModifiedBy>
  <cp:revision>12</cp:revision>
  <dcterms:created xsi:type="dcterms:W3CDTF">2025-06-25T09:24:10Z</dcterms:created>
  <dcterms:modified xsi:type="dcterms:W3CDTF">2025-06-25T11:13:24Z</dcterms:modified>
</cp:coreProperties>
</file>